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F2A278-5E48-4503-B673-263844CF8BAB}" v="22" dt="2025-03-30T14:41:25.6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3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953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57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173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0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263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543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3/30/2025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278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3/30/2025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0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3/30/2025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806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37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71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5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BE8E1BA-1863-0F95-E1A3-14697014C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3D Jet Planes">
            <a:extLst>
              <a:ext uri="{FF2B5EF4-FFF2-40B4-BE49-F238E27FC236}">
                <a16:creationId xmlns:a16="http://schemas.microsoft.com/office/drawing/2014/main" id="{7915232B-1E2B-3924-9477-F0681B5EC9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ame 10">
            <a:extLst>
              <a:ext uri="{FF2B5EF4-FFF2-40B4-BE49-F238E27FC236}">
                <a16:creationId xmlns:a16="http://schemas.microsoft.com/office/drawing/2014/main" id="{263DE3A8-2822-F37D-65FF-65E774771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9970" y="2485506"/>
            <a:ext cx="2540000" cy="2286000"/>
          </a:xfrm>
          <a:prstGeom prst="frame">
            <a:avLst>
              <a:gd name="adj1" fmla="val 8000"/>
            </a:avLst>
          </a:prstGeom>
          <a:solidFill>
            <a:schemeClr val="accent4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581985" y="-752015"/>
            <a:ext cx="6858000" cy="836203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50000"/>
                </a:srgbClr>
              </a:gs>
              <a:gs pos="92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0CF102-3000-293A-AC8C-79938ADB0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96417" y="1973212"/>
            <a:ext cx="4190533" cy="1810050"/>
          </a:xfrm>
        </p:spPr>
        <p:txBody>
          <a:bodyPr>
            <a:normAutofit/>
          </a:bodyPr>
          <a:lstStyle/>
          <a:p>
            <a:r>
              <a:rPr lang="en-GB" sz="3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NAVIGATING AVIATION RISKS FOR BUSINESS EXPANSION</a:t>
            </a:r>
            <a:endParaRPr lang="en-US" sz="3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66C23F-FD59-7F10-6054-5202CE8C8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02027" y="3883216"/>
            <a:ext cx="4190533" cy="1257371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KIGEN TUWEI</a:t>
            </a:r>
          </a:p>
          <a:p>
            <a:r>
              <a:rPr lang="en-GB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GB" baseline="30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GB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MARCH 2025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7375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8C16F4-ADC0-6D5A-20D2-AFDCA276581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904064-7578-78AF-324D-578BC6B2ADF5}"/>
              </a:ext>
            </a:extLst>
          </p:cNvPr>
          <p:cNvSpPr txBox="1"/>
          <p:nvPr/>
        </p:nvSpPr>
        <p:spPr>
          <a:xfrm>
            <a:off x="621102" y="1397478"/>
            <a:ext cx="948043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  <a:p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 kigen.tuwei@student.moringaschool.com</a:t>
            </a:r>
          </a:p>
          <a:p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LinkedIn: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54337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2B436D-F491-F09E-3846-6DEA4DD95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5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58864E89-5F32-4EA5-5872-5F6BB9B52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6035040" cy="4096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project, we analyze aviation accident data to help a company decide which aircraft types are the safest for their new aviation business.</a:t>
            </a:r>
          </a:p>
          <a:p>
            <a:pPr marL="0" indent="0">
              <a:buNone/>
            </a:pPr>
            <a:r>
              <a:rPr lang="en-GB" sz="18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Using </a:t>
            </a:r>
            <a:r>
              <a:rPr lang="en-GB" sz="18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cleaning, imputation, exploratory analysis, and visualization</a:t>
            </a:r>
            <a:r>
              <a:rPr lang="en-GB" sz="18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we identify key risk factors associated with different aircraft models, flight purposes, weather conditions, and accident phases. </a:t>
            </a:r>
          </a:p>
          <a:p>
            <a:pPr marL="0" indent="0">
              <a:buNone/>
            </a:pPr>
            <a:r>
              <a:rPr lang="en-GB" sz="18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findings provide </a:t>
            </a:r>
            <a:r>
              <a:rPr lang="en-GB" sz="18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three actionable business recommendations</a:t>
            </a:r>
            <a:r>
              <a:rPr lang="en-GB" sz="18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to guide the company in selecting low-risk aircraft.</a:t>
            </a:r>
            <a:endParaRPr 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20" descr="Airplanes on a road">
            <a:extLst>
              <a:ext uri="{FF2B5EF4-FFF2-40B4-BE49-F238E27FC236}">
                <a16:creationId xmlns:a16="http://schemas.microsoft.com/office/drawing/2014/main" id="{F3BB6A0E-A00D-DA60-7204-4267B50543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809" r="23374" b="-1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08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FA4FAB-4D4E-1099-DC21-2BEB1D1FF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5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E7A93DD-8F0A-06C4-F5D7-97BD02A1D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6035040" cy="4096512"/>
          </a:xfrm>
        </p:spPr>
        <p:txBody>
          <a:bodyPr>
            <a:normAutofit/>
          </a:bodyPr>
          <a:lstStyle/>
          <a:p>
            <a:r>
              <a:rPr lang="en-GB" sz="1800"/>
              <a:t>Business Problems</a:t>
            </a:r>
          </a:p>
          <a:p>
            <a:r>
              <a:rPr lang="en-US" sz="1800"/>
              <a:t>Data and Methods</a:t>
            </a:r>
          </a:p>
          <a:p>
            <a:r>
              <a:rPr lang="en-US" sz="1800"/>
              <a:t>Results </a:t>
            </a:r>
          </a:p>
          <a:p>
            <a:r>
              <a:rPr lang="en-US" sz="1800"/>
              <a:t>Conclusions</a:t>
            </a:r>
            <a:endParaRPr lang="en-GB" sz="180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411D4650-1A5D-911A-A94C-DF25D5E180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276" r="19553" b="-1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953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4B8143-3907-5396-F19C-4EDBFE8DE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6E557C-D941-D62A-97C8-77BDA88C3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11019513" cy="1527048"/>
          </a:xfrm>
        </p:spPr>
        <p:txBody>
          <a:bodyPr anchor="b">
            <a:norm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PROBLEM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D1C852C-FA5E-1806-4D45-9B18E706F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11019514" cy="4096512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GB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major concern is </a:t>
            </a:r>
            <a:r>
              <a:rPr lang="en-GB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the risks associated with different aircraft types</a:t>
            </a:r>
            <a:r>
              <a:rPr lang="en-GB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before making investment decisions.</a:t>
            </a:r>
          </a:p>
          <a:p>
            <a:pPr>
              <a:lnSpc>
                <a:spcPct val="110000"/>
              </a:lnSpc>
              <a:buNone/>
            </a:pPr>
            <a:r>
              <a:rPr lang="en-GB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address this, we aim to answer the following key questions:</a:t>
            </a:r>
          </a:p>
          <a:p>
            <a:pPr>
              <a:lnSpc>
                <a:spcPct val="110000"/>
              </a:lnSpc>
              <a:spcAft>
                <a:spcPts val="675"/>
              </a:spcAft>
              <a:buFont typeface="+mj-lt"/>
              <a:buAutoNum type="arabicPeriod"/>
            </a:pPr>
            <a:r>
              <a:rPr lang="en-GB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Which aircraft models have the lowest accident rates?</a:t>
            </a:r>
            <a:endParaRPr lang="en-GB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Aft>
                <a:spcPts val="675"/>
              </a:spcAft>
              <a:buFont typeface="+mj-lt"/>
              <a:buAutoNum type="arabicPeriod"/>
            </a:pPr>
            <a:r>
              <a:rPr lang="en-GB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does flight purpose affect accident risk?</a:t>
            </a:r>
            <a:endParaRPr lang="en-GB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Aft>
                <a:spcPts val="675"/>
              </a:spcAft>
              <a:buFont typeface="+mj-lt"/>
              <a:buAutoNum type="arabicPeriod"/>
            </a:pPr>
            <a:r>
              <a:rPr lang="en-GB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role do weather conditions play in aviation accidents?</a:t>
            </a:r>
            <a:endParaRPr lang="en-GB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Aft>
                <a:spcPts val="675"/>
              </a:spcAft>
              <a:buFont typeface="+mj-lt"/>
              <a:buAutoNum type="arabicPeriod"/>
            </a:pPr>
            <a:r>
              <a:rPr lang="en-GB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Which phases of flight (</a:t>
            </a:r>
            <a:r>
              <a:rPr lang="en-GB" sz="2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takeoff</a:t>
            </a:r>
            <a:r>
              <a:rPr lang="en-GB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landing, cruise) are the riskiest?</a:t>
            </a:r>
            <a:endParaRPr lang="en-GB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buNone/>
            </a:pPr>
            <a:b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714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3B4E4-B837-6970-A478-EB3F3F549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AND METHODS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193B2-BA82-5CDA-35D2-1ECF2F21B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GB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3E0EC1-6478-884E-8258-114BBB131C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429" y="968830"/>
            <a:ext cx="7935685" cy="57476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E2ADB0-D67B-C03B-2975-91E2D58B63D9}"/>
              </a:ext>
            </a:extLst>
          </p:cNvPr>
          <p:cNvSpPr txBox="1"/>
          <p:nvPr/>
        </p:nvSpPr>
        <p:spPr>
          <a:xfrm>
            <a:off x="283029" y="1680898"/>
            <a:ext cx="3581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The models at the </a:t>
            </a:r>
            <a:r>
              <a:rPr lang="en-GB" b="1" i="0" dirty="0">
                <a:solidFill>
                  <a:srgbClr val="000000"/>
                </a:solidFill>
                <a:effectLst/>
                <a:latin typeface="Helvetica Neue"/>
              </a:rPr>
              <a:t>top of the chart</a:t>
            </a: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 have the </a:t>
            </a:r>
            <a:r>
              <a:rPr lang="en-GB" b="1" i="0" dirty="0">
                <a:solidFill>
                  <a:srgbClr val="000000"/>
                </a:solidFill>
                <a:effectLst/>
                <a:latin typeface="Helvetica Neue"/>
              </a:rPr>
              <a:t>lowest accident rates</a:t>
            </a: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 among the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Helvetica Neue"/>
              </a:rPr>
              <a:t>analyzed</a:t>
            </a: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Helvetica Neue"/>
              </a:rPr>
              <a:t>aircraft.These</a:t>
            </a: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 models could be considered </a:t>
            </a:r>
            <a:r>
              <a:rPr lang="en-GB" b="1" i="0" dirty="0">
                <a:solidFill>
                  <a:srgbClr val="000000"/>
                </a:solidFill>
                <a:effectLst/>
                <a:latin typeface="Helvetica Neue"/>
              </a:rPr>
              <a:t>safer choices</a:t>
            </a: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087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D5F3C-73BF-24F6-75A4-C6C11D7A4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AND METHODS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BD6A75-1F29-AC62-C559-7D04704E5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802" y="1224383"/>
            <a:ext cx="7076550" cy="551284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E5F645-77ED-1AAC-79E7-5F6245DDF6B6}"/>
              </a:ext>
            </a:extLst>
          </p:cNvPr>
          <p:cNvSpPr txBox="1"/>
          <p:nvPr/>
        </p:nvSpPr>
        <p:spPr>
          <a:xfrm>
            <a:off x="293298" y="1680898"/>
            <a:ext cx="40630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The </a:t>
            </a:r>
            <a:r>
              <a:rPr lang="en-GB" b="1" i="0" dirty="0">
                <a:solidFill>
                  <a:srgbClr val="000000"/>
                </a:solidFill>
                <a:effectLst/>
                <a:latin typeface="Helvetica Neue"/>
              </a:rPr>
              <a:t>green dots </a:t>
            </a: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show a wider spread of severity values.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solidFill>
                <a:srgbClr val="000000"/>
              </a:solidFill>
              <a:latin typeface="Helvetica Neu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The </a:t>
            </a:r>
            <a:r>
              <a:rPr lang="en-GB" b="1" i="0" dirty="0">
                <a:solidFill>
                  <a:srgbClr val="000000"/>
                </a:solidFill>
                <a:effectLst/>
                <a:latin typeface="Helvetica Neue"/>
              </a:rPr>
              <a:t>blue dots </a:t>
            </a: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are mostly clustered at the lower severity levels.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solidFill>
                <a:srgbClr val="000000"/>
              </a:solidFill>
              <a:latin typeface="Helvetica Neu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The </a:t>
            </a:r>
            <a:r>
              <a:rPr lang="en-GB" b="1" i="0" dirty="0">
                <a:solidFill>
                  <a:srgbClr val="000000"/>
                </a:solidFill>
                <a:effectLst/>
                <a:latin typeface="Helvetica Neue"/>
              </a:rPr>
              <a:t>orange dots </a:t>
            </a: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appear spread out but not as severe as IMC.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316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34525-74DC-E88B-C376-C6E2DD609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AND METHODS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A graph with different colored lines&#10;&#10;AI-generated content may be incorrect.">
            <a:extLst>
              <a:ext uri="{FF2B5EF4-FFF2-40B4-BE49-F238E27FC236}">
                <a16:creationId xmlns:a16="http://schemas.microsoft.com/office/drawing/2014/main" id="{6F13CDDE-6B3D-EA2F-4F32-C82669C9D4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943" y="827314"/>
            <a:ext cx="7585403" cy="603068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93C888-AF0E-6E02-5F4D-79887F377E2C}"/>
              </a:ext>
            </a:extLst>
          </p:cNvPr>
          <p:cNvSpPr txBox="1"/>
          <p:nvPr/>
        </p:nvSpPr>
        <p:spPr>
          <a:xfrm>
            <a:off x="174171" y="1513114"/>
            <a:ext cx="41256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The orange line shows consistently higher accident counts compared to green and Cruise.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solidFill>
                <a:srgbClr val="000000"/>
              </a:solidFill>
              <a:latin typeface="Helvetica Neu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The green line  follows a similar downward trend as Landing, but with a lower accident count overall.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solidFill>
                <a:srgbClr val="000000"/>
              </a:solidFill>
              <a:latin typeface="Helvetica Neu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There has been a spike in landing accidents post-2010.</a:t>
            </a:r>
          </a:p>
        </p:txBody>
      </p:sp>
    </p:spTree>
    <p:extLst>
      <p:ext uri="{BB962C8B-B14F-4D97-AF65-F5344CB8AC3E}">
        <p14:creationId xmlns:p14="http://schemas.microsoft.com/office/powerpoint/2010/main" val="1173618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25C98-627B-2357-672B-A8084DB08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B6AE6-A292-B28E-F842-4C87007E4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our earlier objectives, we’ve been able to narrow down the risk averse areas and risk prone areas.</a:t>
            </a:r>
          </a:p>
          <a:p>
            <a:pPr algn="l">
              <a:buNone/>
            </a:pP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analysis leads to three recommendations for the Head of Aviation:</a:t>
            </a:r>
          </a:p>
          <a:p>
            <a:pPr algn="l">
              <a:spcAft>
                <a:spcPts val="675"/>
              </a:spcAft>
              <a:buFont typeface="+mj-lt"/>
              <a:buAutoNum type="arabicPeriod"/>
            </a:pP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most accident prone </a:t>
            </a:r>
            <a:r>
              <a:rPr lang="en-GB" sz="2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flight phases are </a:t>
            </a:r>
            <a:r>
              <a:rPr lang="en-GB" sz="26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takeoff</a:t>
            </a:r>
            <a:r>
              <a:rPr lang="en-GB" sz="2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landing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I would therefore advise the Head of Aviation to </a:t>
            </a:r>
            <a:r>
              <a:rPr lang="en-GB" sz="2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invest in training and/or acquiring skilled pilot, so as to, to reduce the probability of </a:t>
            </a:r>
            <a:r>
              <a:rPr lang="en-GB" sz="26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takeoff</a:t>
            </a:r>
            <a:r>
              <a:rPr lang="en-GB" sz="2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/landing accidents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Also, </a:t>
            </a:r>
            <a:r>
              <a:rPr lang="en-GB" sz="2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 would urge him/her to invest in airport structure improvements and maintenance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to reduce risk of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takeoff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/landing accidents.</a:t>
            </a:r>
          </a:p>
          <a:p>
            <a:pPr algn="l">
              <a:spcAft>
                <a:spcPts val="675"/>
              </a:spcAft>
              <a:buFont typeface="+mj-lt"/>
              <a:buAutoNum type="arabicPeriod"/>
            </a:pP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seems accidents in </a:t>
            </a:r>
            <a:r>
              <a:rPr lang="en-GB" sz="2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Instrument Meteorological Conditions (IMC) tend to be more severe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Therefore, I would recommend enhancing pilot training for IMC scenarios. Secondly, I would recommend improving the data collection on </a:t>
            </a:r>
            <a:r>
              <a:rPr lang="en-GB" sz="2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Unknown Conditions (UNK)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herreby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increasing our ability to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risk.</a:t>
            </a:r>
          </a:p>
          <a:p>
            <a:pPr algn="l">
              <a:spcAft>
                <a:spcPts val="675"/>
              </a:spcAft>
              <a:buFont typeface="+mj-lt"/>
              <a:buAutoNum type="arabicPeriod"/>
            </a:pP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 would recommend investing in aircraft models with the lowest accident rates, such as; </a:t>
            </a:r>
            <a:r>
              <a:rPr lang="en-GB" sz="2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152,172,172N and PA-28-140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 avoiding those with high accident rates, such as; </a:t>
            </a:r>
            <a:r>
              <a:rPr lang="en-GB" sz="2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150M, 180, 182, 172P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None/>
            </a:pP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352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04B8143-3907-5396-F19C-4EDBFE8DE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E56C21-7A7C-A117-D35D-733959602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11019513" cy="1527048"/>
          </a:xfrm>
        </p:spPr>
        <p:txBody>
          <a:bodyPr anchor="b"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620F7-60E8-997E-A1C8-6F7FF86E0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11019514" cy="409651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None/>
            </a:pPr>
            <a:r>
              <a:rPr lang="en-GB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of </a:t>
            </a:r>
            <a:r>
              <a:rPr lang="en-GB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aviation accident trends</a:t>
            </a:r>
            <a:r>
              <a:rPr lang="en-GB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across various factors; weather conditions, flight phase, accident rates, and flight purpose has provided valuable insights for improving aviation safety. Key findings include:</a:t>
            </a:r>
          </a:p>
          <a:p>
            <a:pPr>
              <a:lnSpc>
                <a:spcPct val="110000"/>
              </a:lnSpc>
              <a:spcAft>
                <a:spcPts val="675"/>
              </a:spcAft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Weather Conditions:</a:t>
            </a:r>
            <a:r>
              <a:rPr lang="en-GB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Accidents in </a:t>
            </a:r>
            <a:r>
              <a:rPr lang="en-GB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IMC (Instrument Meteorological Conditions)</a:t>
            </a:r>
            <a:r>
              <a:rPr lang="en-GB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are more severe, suggesting the need for enhanced pilot training and improved onboard safety systems.</a:t>
            </a:r>
          </a:p>
          <a:p>
            <a:pPr>
              <a:lnSpc>
                <a:spcPct val="110000"/>
              </a:lnSpc>
              <a:spcAft>
                <a:spcPts val="675"/>
              </a:spcAft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Flight Phase Trends:</a:t>
            </a:r>
            <a:r>
              <a:rPr lang="en-GB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 significant portion of accidents occur during </a:t>
            </a:r>
            <a:r>
              <a:rPr lang="en-GB" sz="18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takeoff</a:t>
            </a:r>
            <a:r>
              <a:rPr lang="en-GB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landing</a:t>
            </a:r>
            <a:r>
              <a:rPr lang="en-GB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highlighting the importance of procedural improvements and pilot alertness in these phases.</a:t>
            </a:r>
          </a:p>
          <a:p>
            <a:pPr>
              <a:lnSpc>
                <a:spcPct val="110000"/>
              </a:lnSpc>
              <a:spcAft>
                <a:spcPts val="675"/>
              </a:spcAft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Accident Rates Over Time:</a:t>
            </a:r>
            <a:r>
              <a:rPr lang="en-GB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While accident rates may have declined, fluctuations indicate ongoing risks, necessitating continued monitoring and proactive safety measures.</a:t>
            </a:r>
          </a:p>
          <a:p>
            <a:pPr>
              <a:lnSpc>
                <a:spcPct val="110000"/>
              </a:lnSpc>
              <a:spcAft>
                <a:spcPts val="675"/>
              </a:spcAft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Flight Purpose &amp; Severity:</a:t>
            </a:r>
            <a:r>
              <a:rPr lang="en-GB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General aviation flights tend to have higher accident severity than commercial flights, emphasizing the need for stricter regulations and improved training for private pilots.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698756384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B59BD216C63B44DA5D2D75E5E0ACC9B" ma:contentTypeVersion="9" ma:contentTypeDescription="Create a new document." ma:contentTypeScope="" ma:versionID="3507e1199a2695859e2a3eaf1ec0f555">
  <xsd:schema xmlns:xsd="http://www.w3.org/2001/XMLSchema" xmlns:xs="http://www.w3.org/2001/XMLSchema" xmlns:p="http://schemas.microsoft.com/office/2006/metadata/properties" xmlns:ns3="d36e6175-d02d-4d7a-959c-61239f1be911" xmlns:ns4="a0c5ec45-8cf8-4805-9bc4-be85dd906e7e" targetNamespace="http://schemas.microsoft.com/office/2006/metadata/properties" ma:root="true" ma:fieldsID="f3b501c36d1d72e045f24cf5e26f7643" ns3:_="" ns4:_="">
    <xsd:import namespace="d36e6175-d02d-4d7a-959c-61239f1be911"/>
    <xsd:import namespace="a0c5ec45-8cf8-4805-9bc4-be85dd906e7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6e6175-d02d-4d7a-959c-61239f1be9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c5ec45-8cf8-4805-9bc4-be85dd906e7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36e6175-d02d-4d7a-959c-61239f1be911" xsi:nil="true"/>
  </documentManagement>
</p:properties>
</file>

<file path=customXml/itemProps1.xml><?xml version="1.0" encoding="utf-8"?>
<ds:datastoreItem xmlns:ds="http://schemas.openxmlformats.org/officeDocument/2006/customXml" ds:itemID="{C4E4F992-6F76-403F-9411-1478746802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36e6175-d02d-4d7a-959c-61239f1be911"/>
    <ds:schemaRef ds:uri="a0c5ec45-8cf8-4805-9bc4-be85dd906e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CD372B-8CF0-4963-B419-E00B7F3513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292EF3-EFEE-4158-AE2B-395472EB1A48}">
  <ds:schemaRefs>
    <ds:schemaRef ds:uri="d36e6175-d02d-4d7a-959c-61239f1be911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a0c5ec45-8cf8-4805-9bc4-be85dd906e7e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644</Words>
  <Application>Microsoft Office PowerPoint</Application>
  <PresentationFormat>Widescreen</PresentationFormat>
  <Paragraphs>59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Helvetica Neue</vt:lpstr>
      <vt:lpstr>Neue Haas Grotesk Text Pro</vt:lpstr>
      <vt:lpstr>Times New Roman</vt:lpstr>
      <vt:lpstr>VanillaVTI</vt:lpstr>
      <vt:lpstr>NAVIGATING AVIATION RISKS FOR BUSINESS EXPANSION</vt:lpstr>
      <vt:lpstr>OVERVIEW</vt:lpstr>
      <vt:lpstr>OUTLINE</vt:lpstr>
      <vt:lpstr>BUSINESS PROBLEM</vt:lpstr>
      <vt:lpstr>DATA AND METHODS</vt:lpstr>
      <vt:lpstr>DATA AND METHODS</vt:lpstr>
      <vt:lpstr>DATA AND METHODS</vt:lpstr>
      <vt:lpstr>RESULTS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Nicole Momanyi</dc:creator>
  <cp:lastModifiedBy>Nicole Momanyi</cp:lastModifiedBy>
  <cp:revision>4</cp:revision>
  <dcterms:created xsi:type="dcterms:W3CDTF">2025-03-30T11:43:03Z</dcterms:created>
  <dcterms:modified xsi:type="dcterms:W3CDTF">2025-03-30T15:37:01Z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0x010100EB59BD216C63B44DA5D2D75E5E0ACC9B</vt:lpwstr>
  </property>
</Properties>
</file>

<file path=docProps/thumbnail.jpeg>
</file>